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81" r:id="rId2"/>
    <p:sldId id="259" r:id="rId3"/>
    <p:sldId id="278" r:id="rId4"/>
    <p:sldId id="267" r:id="rId5"/>
    <p:sldId id="260" r:id="rId6"/>
    <p:sldId id="274" r:id="rId7"/>
    <p:sldId id="268" r:id="rId8"/>
    <p:sldId id="270" r:id="rId9"/>
    <p:sldId id="266" r:id="rId10"/>
    <p:sldId id="282" r:id="rId11"/>
    <p:sldId id="283" r:id="rId12"/>
    <p:sldId id="284" r:id="rId13"/>
    <p:sldId id="262" r:id="rId14"/>
    <p:sldId id="263" r:id="rId15"/>
    <p:sldId id="264" r:id="rId16"/>
    <p:sldId id="273" r:id="rId17"/>
    <p:sldId id="277" r:id="rId18"/>
    <p:sldId id="276" r:id="rId19"/>
    <p:sldId id="272" r:id="rId20"/>
    <p:sldId id="275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61" d="100"/>
          <a:sy n="61" d="100"/>
        </p:scale>
        <p:origin x="58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631FC-323C-4E4F-8871-B19650AECAB2}" type="datetimeFigureOut">
              <a:rPr lang="en-IN" smtClean="0"/>
              <a:t>17-04-2021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C5BB6-23C9-41E0-937D-7B69D1D5DB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340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5BB6-23C9-41E0-937D-7B69D1D5DB0D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142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https://www.youtube.com/watch?v=b8fGcvM0v98</a:t>
            </a:r>
          </a:p>
          <a:p>
            <a:r>
              <a:rPr lang="en-IN" dirty="0" smtClean="0"/>
              <a:t>https://www.youtube.com/watch?v=bG2AvUXnWYU</a:t>
            </a:r>
          </a:p>
          <a:p>
            <a:endParaRPr lang="en-US" dirty="0" smtClean="0"/>
          </a:p>
          <a:p>
            <a:r>
              <a:rPr lang="en-IN" dirty="0" smtClean="0"/>
              <a:t>https://www.youtube.com/watch?v=ku8FTLkdAis</a:t>
            </a:r>
          </a:p>
          <a:p>
            <a:r>
              <a:rPr lang="en-IN" dirty="0" smtClean="0"/>
              <a:t>https://www.adda247.com/jobs/ssc-cgl</a:t>
            </a:r>
          </a:p>
          <a:p>
            <a:r>
              <a:rPr lang="en-IN" smtClean="0"/>
              <a:t>https://www.youtube.com/watch?v=W4Nivcv1g2I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5BB6-23C9-41E0-937D-7B69D1D5DB0D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095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5BB6-23C9-41E0-937D-7B69D1D5DB0D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200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https://www.studyfrenchspanish.com/language-courses-chennai/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5BB6-23C9-41E0-937D-7B69D1D5DB0D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238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>
            <a:lvl1pPr>
              <a:defRPr/>
            </a:lvl1pPr>
          </a:lstStyle>
          <a:p>
            <a:fld id="{B0BE329B-CC88-4A4D-87AC-D57F1614E2EE}" type="datetime5">
              <a:rPr lang="en-US" smtClean="0"/>
              <a:pPr/>
              <a:t>17-Apr-21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254632" y="6388128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www.careero.in</a:t>
            </a:r>
            <a:endParaRPr lang="en-IN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308CA-F876-4D4C-BEDA-EDCC3D79B963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CC6DE28-07BE-41DE-B8D4-CC6DD5F12AD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8CCED7E-9BC7-4085-933C-019B71CF5403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EFB9396-ACBC-4B6B-AA5D-1359F59AFDA4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317B-E501-4CD7-8736-1894455C76E3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9FAB-ECFB-450F-B843-72363D55588C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725DA-97DA-4BA4-A25E-5441255474D9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0885FC-AC1C-41E6-8821-E06461E24559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52A0-439E-48D4-97E2-64773B46BB0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004663" y="6388128"/>
            <a:ext cx="3052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www.careero.in</a:t>
            </a:r>
            <a:endParaRPr lang="en-IN" b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BD4669B-9CCB-4B59-9049-989373B2A218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004663" y="6388128"/>
            <a:ext cx="3052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www.careero.in</a:t>
            </a:r>
            <a:endParaRPr lang="en-IN" b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F25-6267-4690-9A04-B24D6CD0DE3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004663" y="6388128"/>
            <a:ext cx="3052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www.careero.in</a:t>
            </a:r>
            <a:endParaRPr lang="en-IN" b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217E-28E8-4029-B7E4-6AB720FB1516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5284-E48F-413E-BD64-1F773C08A78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9004663" y="6388128"/>
            <a:ext cx="3052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www.careero.in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www.career.in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322E-B001-4A9F-8755-59FF99C894BD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CE0C-6323-4A90-AB8E-EC5D8B0AA94C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ECE3E-3714-4A53-BF91-862B45E83C32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fessional_accounting_bod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Glasgow" TargetMode="External"/><Relationship Id="rId5" Type="http://schemas.openxmlformats.org/officeDocument/2006/relationships/hyperlink" Target="https://en.wikipedia.org/wiki/London" TargetMode="External"/><Relationship Id="rId4" Type="http://schemas.openxmlformats.org/officeDocument/2006/relationships/hyperlink" Target="https://en.wikipedia.org/wiki/Chartered_Certified_Accountan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uariesindia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frenchspanish.com/chinese-japanese-korea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Ethiraj</a:t>
            </a:r>
            <a:r>
              <a:rPr lang="en-US" dirty="0" smtClean="0"/>
              <a:t> College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2242506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Career Guidance for </a:t>
            </a:r>
            <a:r>
              <a:rPr lang="en-US" b="1" dirty="0" err="1" smtClean="0"/>
              <a:t>B.Com</a:t>
            </a:r>
            <a:r>
              <a:rPr lang="en-US" b="1" dirty="0" smtClean="0"/>
              <a:t> (Hons) Students</a:t>
            </a:r>
          </a:p>
          <a:p>
            <a:endParaRPr lang="en-US" sz="1600" dirty="0"/>
          </a:p>
          <a:p>
            <a:r>
              <a:rPr lang="en-US" sz="3200" dirty="0" smtClean="0"/>
              <a:t>By Right Coach Khaleelullah M H</a:t>
            </a:r>
            <a:endParaRPr lang="en-IN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375" r="21774"/>
          <a:stretch/>
        </p:blipFill>
        <p:spPr>
          <a:xfrm>
            <a:off x="7857991" y="383177"/>
            <a:ext cx="3855039" cy="421644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FFD1C-F917-4DBA-A30A-352FF548D4D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0525"/>
          <a:stretch/>
        </p:blipFill>
        <p:spPr>
          <a:xfrm>
            <a:off x="-94310" y="2290353"/>
            <a:ext cx="1609601" cy="16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5284-E48F-413E-BD64-1F773C08A78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728" y="313150"/>
            <a:ext cx="2859272" cy="23288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7713" y="2967335"/>
            <a:ext cx="116259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Founded in 1904, the </a:t>
            </a:r>
            <a:r>
              <a:rPr lang="en-US" b="1" dirty="0"/>
              <a:t>Association of Chartered Certified Accountants</a:t>
            </a:r>
            <a:r>
              <a:rPr lang="en-US" dirty="0"/>
              <a:t> </a:t>
            </a:r>
            <a:r>
              <a:rPr lang="en-US" b="1" dirty="0"/>
              <a:t>(ACCA)</a:t>
            </a:r>
            <a:r>
              <a:rPr lang="en-US" dirty="0"/>
              <a:t> is the global </a:t>
            </a:r>
            <a:r>
              <a:rPr lang="en-US" dirty="0">
                <a:hlinkClick r:id="rId3" tooltip="Professional accounting body"/>
              </a:rPr>
              <a:t>professional accounting body</a:t>
            </a:r>
            <a:r>
              <a:rPr lang="en-US" dirty="0"/>
              <a:t> offering the </a:t>
            </a:r>
            <a:r>
              <a:rPr lang="en-US" dirty="0">
                <a:hlinkClick r:id="rId4" tooltip="Chartered Certified Accountant"/>
              </a:rPr>
              <a:t>Chartered Certified Accountant</a:t>
            </a:r>
            <a:r>
              <a:rPr lang="en-US" dirty="0"/>
              <a:t> qualification (ACCA).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ACCA's </a:t>
            </a:r>
            <a:r>
              <a:rPr lang="en-US" dirty="0"/>
              <a:t>headquarters are in </a:t>
            </a:r>
            <a:r>
              <a:rPr lang="en-US" dirty="0">
                <a:hlinkClick r:id="rId5" tooltip="London"/>
              </a:rPr>
              <a:t>London</a:t>
            </a:r>
            <a:r>
              <a:rPr lang="en-US" dirty="0"/>
              <a:t> with principal administrative office in </a:t>
            </a:r>
            <a:r>
              <a:rPr lang="en-US" dirty="0">
                <a:hlinkClick r:id="rId6" tooltip="Glasgow"/>
              </a:rPr>
              <a:t>Glasgow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ACCA </a:t>
            </a:r>
            <a:r>
              <a:rPr lang="en-US" dirty="0"/>
              <a:t>works through a network of over 104 offices and </a:t>
            </a:r>
            <a:r>
              <a:rPr lang="en-US" dirty="0" err="1"/>
              <a:t>centres</a:t>
            </a:r>
            <a:r>
              <a:rPr lang="en-US" dirty="0"/>
              <a:t> in 52 countries - with 323 Approved Learning Partners (ALP) and more than 7,300 Approved Employers worldwide, who provide employee development.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88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5284-E48F-413E-BD64-1F773C08A78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2" y="0"/>
            <a:ext cx="873022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5284-E48F-413E-BD64-1F773C08A78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673" y="1668120"/>
            <a:ext cx="8340051" cy="46882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5488" y="563562"/>
            <a:ext cx="7564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BIG 4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5206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Actuary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hlinkClick r:id="rId2"/>
              </a:rPr>
              <a:t>http://www.actuariesindia.org</a:t>
            </a:r>
            <a:r>
              <a:rPr lang="en-IN" dirty="0" smtClean="0">
                <a:hlinkClick r:id="rId2"/>
              </a:rPr>
              <a:t>/</a:t>
            </a:r>
            <a:endParaRPr lang="en-IN" dirty="0" smtClean="0"/>
          </a:p>
          <a:p>
            <a:r>
              <a:rPr lang="en-US" b="1" i="1" dirty="0"/>
              <a:t> Actuaries Make Financial Sense of the Future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  <a:p>
            <a:r>
              <a:rPr lang="en-US" dirty="0"/>
              <a:t>Actuaries are experts in assessing the financial impact of tomorrows uncertain events. They enable financial    decisions to be made with more confidence by:</a:t>
            </a:r>
            <a:br>
              <a:rPr lang="en-US" dirty="0"/>
            </a:br>
            <a:r>
              <a:rPr lang="en-US" dirty="0"/>
              <a:t>· Analyzing the past</a:t>
            </a:r>
            <a:br>
              <a:rPr lang="en-US" dirty="0"/>
            </a:br>
            <a:r>
              <a:rPr lang="en-US" dirty="0"/>
              <a:t>· Modelling the future</a:t>
            </a:r>
            <a:br>
              <a:rPr lang="en-US" dirty="0"/>
            </a:br>
            <a:r>
              <a:rPr lang="en-US" dirty="0"/>
              <a:t>· Assessing the risks involved, and</a:t>
            </a:r>
            <a:br>
              <a:rPr lang="en-US" dirty="0"/>
            </a:br>
            <a:r>
              <a:rPr lang="en-US" dirty="0"/>
              <a:t>· Communicating what the results mean in financial terms.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52A0-439E-48D4-97E2-64773B46BB0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Actuary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can become an Actuary?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• An HSC passed, graduate, post graduate, Engineer, MBA, CA, ICWA </a:t>
            </a:r>
            <a:r>
              <a:rPr lang="en-US" dirty="0" err="1"/>
              <a:t>etc</a:t>
            </a:r>
            <a:r>
              <a:rPr lang="en-US" dirty="0"/>
              <a:t> with sound knowledge in Mathematics &amp; Statistics</a:t>
            </a:r>
            <a:br>
              <a:rPr lang="en-US" dirty="0"/>
            </a:br>
            <a:r>
              <a:rPr lang="en-US" dirty="0"/>
              <a:t>• Loves logic and problem solving</a:t>
            </a:r>
            <a:br>
              <a:rPr lang="en-US" dirty="0"/>
            </a:br>
            <a:r>
              <a:rPr lang="en-US" dirty="0"/>
              <a:t>• Good communicator</a:t>
            </a:r>
            <a:br>
              <a:rPr lang="en-US" dirty="0"/>
            </a:br>
            <a:r>
              <a:rPr lang="en-US" dirty="0"/>
              <a:t>• Excellent business awareness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52A0-439E-48D4-97E2-64773B46BB0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Actuary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u="sng" dirty="0"/>
              <a:t>Actuaries in India can work in the following areas: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dirty="0"/>
              <a:t>Life Insurance</a:t>
            </a:r>
          </a:p>
          <a:p>
            <a:r>
              <a:rPr lang="en-US" dirty="0"/>
              <a:t>General Insurance</a:t>
            </a:r>
          </a:p>
          <a:p>
            <a:r>
              <a:rPr lang="en-US" dirty="0"/>
              <a:t>Health Insurance</a:t>
            </a:r>
          </a:p>
          <a:p>
            <a:r>
              <a:rPr lang="en-US" dirty="0"/>
              <a:t>Reinsurance Companies</a:t>
            </a:r>
          </a:p>
          <a:p>
            <a:r>
              <a:rPr lang="en-US" dirty="0"/>
              <a:t>Pension Funds</a:t>
            </a:r>
          </a:p>
          <a:p>
            <a:r>
              <a:rPr lang="en-US" dirty="0"/>
              <a:t>Consultants</a:t>
            </a:r>
          </a:p>
          <a:p>
            <a:r>
              <a:rPr lang="en-US" dirty="0"/>
              <a:t>Investments</a:t>
            </a:r>
          </a:p>
          <a:p>
            <a:r>
              <a:rPr lang="en-US" dirty="0"/>
              <a:t>Government</a:t>
            </a:r>
          </a:p>
          <a:p>
            <a:r>
              <a:rPr lang="en-US" dirty="0"/>
              <a:t>Academics</a:t>
            </a:r>
          </a:p>
          <a:p>
            <a:r>
              <a:rPr lang="en-US" dirty="0"/>
              <a:t>Risk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52A0-439E-48D4-97E2-64773B46BB0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Indian institute of Foreign Trade – Delhi / Kolkata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MBA(IB): Full </a:t>
            </a:r>
            <a:r>
              <a:rPr lang="en-IN" dirty="0" smtClean="0"/>
              <a:t>Time – International Offer ₹ 75 L;         Domestic: ₹ 25 Lacs</a:t>
            </a:r>
            <a:endParaRPr lang="en-IN" dirty="0"/>
          </a:p>
          <a:p>
            <a:pPr>
              <a:lnSpc>
                <a:spcPct val="150000"/>
              </a:lnSpc>
            </a:pPr>
            <a:r>
              <a:rPr lang="en-IN" dirty="0"/>
              <a:t>MBA(IB): Weekend</a:t>
            </a:r>
          </a:p>
          <a:p>
            <a:pPr>
              <a:lnSpc>
                <a:spcPct val="150000"/>
              </a:lnSpc>
            </a:pPr>
            <a:r>
              <a:rPr lang="en-IN" dirty="0"/>
              <a:t>Executive Programmes (On Campus)</a:t>
            </a:r>
          </a:p>
          <a:p>
            <a:pPr>
              <a:lnSpc>
                <a:spcPct val="150000"/>
              </a:lnSpc>
            </a:pPr>
            <a:r>
              <a:rPr lang="en-IN" dirty="0"/>
              <a:t>Executive Programmes (Hybrid/ Off Campus)</a:t>
            </a:r>
          </a:p>
          <a:p>
            <a:pPr>
              <a:lnSpc>
                <a:spcPct val="150000"/>
              </a:lnSpc>
            </a:pPr>
            <a:r>
              <a:rPr lang="en-IN" dirty="0"/>
              <a:t>MA (Economics)</a:t>
            </a:r>
          </a:p>
          <a:p>
            <a:pPr>
              <a:lnSpc>
                <a:spcPct val="150000"/>
              </a:lnSpc>
            </a:pPr>
            <a:r>
              <a:rPr lang="en-IN" dirty="0"/>
              <a:t>Certificate Programmes : CPEM | CPCFM | </a:t>
            </a:r>
            <a:r>
              <a:rPr lang="en-IN" dirty="0" smtClean="0"/>
              <a:t>CPGTLO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52A0-439E-48D4-97E2-64773B46BB0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SSC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4510"/>
            <a:ext cx="10820400" cy="44241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Asst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Audit Officer – ₹48k - ₹150k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Asst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Section officer - ₹45k -₹140k – Central Secretariat, IB, Rlys, External Affairs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Asst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Section officer -₹35k – 112 k – Other Ministries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Inspector – Central Excise &amp; IT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Asst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Enforcement Officer – Revenue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Dept</a:t>
            </a: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Jt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Statistical Officer, Auditor, Accounts</a:t>
            </a:r>
          </a:p>
          <a:p>
            <a:endParaRPr lang="en-IN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52A0-439E-48D4-97E2-64773B46BB0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582" y="229832"/>
            <a:ext cx="8610600" cy="1293028"/>
          </a:xfrm>
        </p:spPr>
        <p:txBody>
          <a:bodyPr/>
          <a:lstStyle/>
          <a:p>
            <a:pPr algn="ctr"/>
            <a:r>
              <a:rPr lang="en-US" b="1" dirty="0" smtClean="0"/>
              <a:t>UPSC, TNPSC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041948"/>
            <a:ext cx="11118273" cy="4537667"/>
          </a:xfrm>
        </p:spPr>
        <p:txBody>
          <a:bodyPr>
            <a:noAutofit/>
          </a:bodyPr>
          <a:lstStyle/>
          <a:p>
            <a:endParaRPr lang="en-IN" sz="2000" dirty="0">
              <a:latin typeface="Arial Rounded MT Bold" panose="020F0704030504030204" pitchFamily="34" charset="0"/>
            </a:endParaRPr>
          </a:p>
          <a:p>
            <a:pPr lvl="0"/>
            <a:r>
              <a:rPr lang="en-IN" sz="2000" dirty="0">
                <a:latin typeface="Arial Rounded MT Bold" panose="020F0704030504030204" pitchFamily="34" charset="0"/>
              </a:rPr>
              <a:t>I</a:t>
            </a:r>
            <a:r>
              <a:rPr lang="en-IN" sz="2000" dirty="0" smtClean="0">
                <a:latin typeface="Arial Rounded MT Bold" panose="020F0704030504030204" pitchFamily="34" charset="0"/>
              </a:rPr>
              <a:t>ES Indian </a:t>
            </a:r>
            <a:r>
              <a:rPr lang="en-IN" sz="2000" dirty="0">
                <a:latin typeface="Arial Rounded MT Bold" panose="020F0704030504030204" pitchFamily="34" charset="0"/>
              </a:rPr>
              <a:t>Economic Service  </a:t>
            </a:r>
            <a:r>
              <a:rPr lang="en-IN" sz="2000" dirty="0" smtClean="0">
                <a:latin typeface="Arial Rounded MT Bold" panose="020F0704030504030204" pitchFamily="34" charset="0"/>
              </a:rPr>
              <a:t>			ICAS: Indian Civil Accounts Service</a:t>
            </a:r>
            <a:endParaRPr lang="en-IN" sz="2000" dirty="0">
              <a:latin typeface="Arial Rounded MT Bold" panose="020F0704030504030204" pitchFamily="34" charset="0"/>
            </a:endParaRPr>
          </a:p>
          <a:p>
            <a:pPr lvl="0"/>
            <a:r>
              <a:rPr lang="en-IN" sz="2000" dirty="0" smtClean="0">
                <a:latin typeface="Arial Rounded MT Bold" panose="020F0704030504030204" pitchFamily="34" charset="0"/>
              </a:rPr>
              <a:t>ISS : Indian </a:t>
            </a:r>
            <a:r>
              <a:rPr lang="en-IN" sz="2000" dirty="0">
                <a:latin typeface="Arial Rounded MT Bold" panose="020F0704030504030204" pitchFamily="34" charset="0"/>
              </a:rPr>
              <a:t>Statistical </a:t>
            </a:r>
            <a:r>
              <a:rPr lang="en-IN" sz="2000" dirty="0" smtClean="0">
                <a:latin typeface="Arial Rounded MT Bold" panose="020F0704030504030204" pitchFamily="34" charset="0"/>
              </a:rPr>
              <a:t>Service			IAAS: Indian Audit &amp; Accts Service</a:t>
            </a:r>
          </a:p>
          <a:p>
            <a:pPr lvl="0"/>
            <a:r>
              <a:rPr lang="en-US" sz="2000" dirty="0" smtClean="0">
                <a:latin typeface="Arial Rounded MT Bold" panose="020F0704030504030204" pitchFamily="34" charset="0"/>
              </a:rPr>
              <a:t>IDAS: Indian Defense Accounts Service 		ISS:    Indian Statistical Service</a:t>
            </a:r>
          </a:p>
          <a:p>
            <a:pPr lvl="0"/>
            <a:r>
              <a:rPr lang="en-US" sz="2000" dirty="0" smtClean="0">
                <a:latin typeface="Arial Rounded MT Bold" panose="020F0704030504030204" pitchFamily="34" charset="0"/>
              </a:rPr>
              <a:t>IESE: Indian Economic Services		</a:t>
            </a:r>
            <a:endParaRPr lang="en-IN" sz="2000" dirty="0" smtClean="0">
              <a:latin typeface="Arial Rounded MT Bold" panose="020F0704030504030204" pitchFamily="34" charset="0"/>
            </a:endParaRPr>
          </a:p>
          <a:p>
            <a:r>
              <a:rPr lang="en-US" sz="2400" b="1" cap="small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TNPSC</a:t>
            </a:r>
            <a:endParaRPr lang="en-US" sz="2400" b="1" cap="small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lvl="0"/>
            <a:r>
              <a:rPr lang="en-IN" sz="2000" dirty="0">
                <a:latin typeface="Arial Rounded MT Bold" panose="020F0704030504030204" pitchFamily="34" charset="0"/>
              </a:rPr>
              <a:t>Assistant Commissioner in the Tamilnadu Hindu religious &amp; charitable endowments administration department</a:t>
            </a:r>
          </a:p>
          <a:p>
            <a:pPr lvl="0"/>
            <a:r>
              <a:rPr lang="en-IN" sz="2000" dirty="0">
                <a:latin typeface="Arial Rounded MT Bold" panose="020F0704030504030204" pitchFamily="34" charset="0"/>
              </a:rPr>
              <a:t> Asst. Director included in Tamilnadu employment and training service</a:t>
            </a:r>
          </a:p>
          <a:p>
            <a:pPr lvl="0"/>
            <a:r>
              <a:rPr lang="en-IN" sz="2000" dirty="0">
                <a:latin typeface="Arial Rounded MT Bold" panose="020F0704030504030204" pitchFamily="34" charset="0"/>
              </a:rPr>
              <a:t>Assistant Director of Handloom and </a:t>
            </a:r>
            <a:r>
              <a:rPr lang="en-IN" sz="2000" dirty="0" smtClean="0">
                <a:latin typeface="Arial Rounded MT Bold" panose="020F0704030504030204" pitchFamily="34" charset="0"/>
              </a:rPr>
              <a:t>Textiles</a:t>
            </a:r>
            <a:r>
              <a:rPr lang="en-IN" sz="2000" dirty="0">
                <a:latin typeface="Arial Rounded MT Bold" panose="020F0704030504030204" pitchFamily="34" charset="0"/>
              </a:rPr>
              <a:t>	</a:t>
            </a:r>
          </a:p>
          <a:p>
            <a:r>
              <a:rPr lang="en-IN" sz="2000" dirty="0">
                <a:latin typeface="Arial Rounded MT Bold" panose="020F0704030504030204" pitchFamily="34" charset="0"/>
              </a:rPr>
              <a:t>Assistant Commissioner	Commercial Taxes	</a:t>
            </a:r>
          </a:p>
          <a:p>
            <a:r>
              <a:rPr lang="en-IN" sz="2000" dirty="0">
                <a:latin typeface="Arial Rounded MT Bold" panose="020F0704030504030204" pitchFamily="34" charset="0"/>
              </a:rPr>
              <a:t>Deputy Registrar of Co-operative Services	</a:t>
            </a:r>
          </a:p>
          <a:p>
            <a:r>
              <a:rPr lang="en-IN" sz="2000" dirty="0">
                <a:latin typeface="Arial Rounded MT Bold" panose="020F0704030504030204" pitchFamily="34" charset="0"/>
              </a:rPr>
              <a:t>Assistant Director of Rural Development	</a:t>
            </a:r>
          </a:p>
          <a:p>
            <a:r>
              <a:rPr lang="en-IN" sz="2000" dirty="0" smtClean="0">
                <a:latin typeface="Arial Rounded MT Bold" panose="020F0704030504030204" pitchFamily="34" charset="0"/>
              </a:rPr>
              <a:t>District Fire </a:t>
            </a:r>
            <a:r>
              <a:rPr lang="en-IN" sz="2000" dirty="0">
                <a:latin typeface="Arial Rounded MT Bold" panose="020F0704030504030204" pitchFamily="34" charset="0"/>
              </a:rPr>
              <a:t>Officer </a:t>
            </a:r>
          </a:p>
          <a:p>
            <a:pPr lvl="0"/>
            <a:endParaRPr lang="en-IN" sz="1600" dirty="0">
              <a:latin typeface="Arial Rounded MT Bold" panose="020F0704030504030204" pitchFamily="34" charset="0"/>
            </a:endParaRPr>
          </a:p>
          <a:p>
            <a:r>
              <a:rPr lang="en-IN" sz="1600" dirty="0">
                <a:latin typeface="Arial Rounded MT Bold" panose="020F0704030504030204" pitchFamily="34" charset="0"/>
              </a:rPr>
              <a:t> </a:t>
            </a:r>
          </a:p>
          <a:p>
            <a:endParaRPr lang="en-IN" sz="1600" b="1" cap="small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52A0-439E-48D4-97E2-64773B46BB0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Foreign language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Learning foreign language can add brownie points to your CV.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Additionally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, it will help you to improve your vocabulary and interacting skills.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With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online courses on offer, learning any foreign language of your choice is no more a distant dream.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oreign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language can also help you to bag the job of a translator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Korean, Japanese, Chinese</a:t>
            </a:r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52A0-439E-48D4-97E2-64773B46BB0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150" y="200791"/>
            <a:ext cx="8610600" cy="1293028"/>
          </a:xfrm>
        </p:spPr>
        <p:txBody>
          <a:bodyPr/>
          <a:lstStyle/>
          <a:p>
            <a:pPr algn="ctr"/>
            <a:r>
              <a:rPr lang="en-US" b="1" dirty="0" smtClean="0"/>
              <a:t>Who Am I?</a:t>
            </a:r>
            <a:endParaRPr lang="en-IN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52A0-439E-48D4-97E2-64773B46BB0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Google Shape;94;p13"/>
          <p:cNvSpPr txBox="1">
            <a:spLocks noGrp="1"/>
          </p:cNvSpPr>
          <p:nvPr>
            <p:ph idx="1"/>
          </p:nvPr>
        </p:nvSpPr>
        <p:spPr>
          <a:xfrm>
            <a:off x="731520" y="937260"/>
            <a:ext cx="8487636" cy="578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lgerian" panose="04020705040A02060702" pitchFamily="82" charset="0"/>
              </a:rPr>
              <a:t>Right Coach </a:t>
            </a:r>
            <a: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  <a:t>Khaleel</a:t>
            </a:r>
            <a:r>
              <a:rPr lang="en-US" sz="3200" dirty="0">
                <a:latin typeface="Algerian" panose="04020705040A02060702" pitchFamily="82" charset="0"/>
              </a:rPr>
              <a:t>ullah M </a:t>
            </a:r>
            <a:r>
              <a:rPr lang="en-US" sz="3200" dirty="0" smtClean="0">
                <a:latin typeface="Algerian" panose="04020705040A02060702" pitchFamily="82" charset="0"/>
              </a:rPr>
              <a:t>H</a:t>
            </a:r>
            <a:endParaRPr lang="en-US" sz="2400" dirty="0">
              <a:latin typeface="Algerian" panose="04020705040A02060702" pitchFamily="8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Bernard MT Condensed" panose="02050806060905020404" pitchFamily="18" charset="0"/>
              </a:rPr>
              <a:t>36 Years Experience in Sales &amp; Training – Various </a:t>
            </a:r>
            <a:r>
              <a:rPr lang="en-US" sz="2000" dirty="0" smtClean="0">
                <a:latin typeface="Bernard MT Condensed" panose="02050806060905020404" pitchFamily="18" charset="0"/>
              </a:rPr>
              <a:t>Industries</a:t>
            </a:r>
            <a:endParaRPr lang="en-US" sz="2000" dirty="0">
              <a:latin typeface="Bernard MT Condensed" panose="020508060609050204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Bernard MT Condensed" panose="02050806060905020404" pitchFamily="18" charset="0"/>
              </a:rPr>
              <a:t>A Corporate Leadership Coach, Career Coach &amp; Memory Coach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i="1" dirty="0"/>
              <a:t>Member of International Career Counsellors Club</a:t>
            </a:r>
            <a:endParaRPr lang="en-IN" sz="2000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i="1" dirty="0"/>
              <a:t>Member of Career Counselling Foundation (London)</a:t>
            </a:r>
            <a:endParaRPr lang="en-IN" sz="2000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i="1" dirty="0"/>
              <a:t>International Certified Career Coach from </a:t>
            </a:r>
            <a:r>
              <a:rPr lang="en-IN" sz="2000" b="1" i="1" dirty="0" err="1"/>
              <a:t>Mindler</a:t>
            </a:r>
            <a:endParaRPr lang="en-IN" sz="2000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i="1" dirty="0"/>
              <a:t>Member of Counsellors Council of India</a:t>
            </a:r>
            <a:endParaRPr lang="en-IN" sz="2000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i="1" dirty="0"/>
              <a:t>Certified Counsellor from 3G </a:t>
            </a:r>
            <a:r>
              <a:rPr lang="en-IN" sz="2000" b="1" i="1" dirty="0" smtClean="0"/>
              <a:t>IRPS</a:t>
            </a:r>
            <a:endParaRPr lang="en-US" sz="2000" dirty="0">
              <a:latin typeface="Bernard MT Condensed" panose="020508060609050204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Bernard MT Condensed" panose="02050806060905020404" pitchFamily="18" charset="0"/>
              </a:rPr>
              <a:t>Retired as National Head for Sales Capabilities – PepsiCo </a:t>
            </a:r>
            <a:r>
              <a:rPr lang="en-US" sz="2000" dirty="0" smtClean="0">
                <a:latin typeface="Bernard MT Condensed" panose="02050806060905020404" pitchFamily="18" charset="0"/>
              </a:rPr>
              <a:t>India</a:t>
            </a:r>
            <a:endParaRPr lang="en-US" sz="2000" dirty="0">
              <a:latin typeface="Bernard MT Condensed" panose="020508060609050204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Bernard MT Condensed" panose="02050806060905020404" pitchFamily="18" charset="0"/>
              </a:rPr>
              <a:t>Having International Sales &amp; Training Experience in UAE, Bangladesh &amp; Bahrain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385" y="1674028"/>
            <a:ext cx="4202430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2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Foreign Language</a:t>
            </a:r>
            <a:endParaRPr lang="en-IN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52A0-439E-48D4-97E2-64773B46BB0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1. Korean Classes at </a:t>
            </a:r>
            <a:r>
              <a:rPr lang="en-IN" b="1" dirty="0" err="1"/>
              <a:t>Inko</a:t>
            </a:r>
            <a:r>
              <a:rPr lang="en-IN" b="1" dirty="0"/>
              <a:t> </a:t>
            </a:r>
            <a:r>
              <a:rPr lang="en-IN" b="1" dirty="0" smtClean="0"/>
              <a:t>Centre-</a:t>
            </a:r>
            <a:r>
              <a:rPr lang="en-US" dirty="0"/>
              <a:t> </a:t>
            </a:r>
            <a:r>
              <a:rPr lang="en-US" dirty="0" err="1"/>
              <a:t>InKo</a:t>
            </a:r>
            <a:r>
              <a:rPr lang="en-US" dirty="0"/>
              <a:t> Centre, No: 18, </a:t>
            </a:r>
            <a:r>
              <a:rPr lang="en-US" dirty="0" err="1"/>
              <a:t>Adyar</a:t>
            </a:r>
            <a:r>
              <a:rPr lang="en-US" dirty="0"/>
              <a:t> Club Gate Road, Chennai</a:t>
            </a:r>
            <a:r>
              <a:rPr lang="en-US" dirty="0" smtClean="0"/>
              <a:t>. </a:t>
            </a:r>
            <a:r>
              <a:rPr lang="en-US" u="sng" dirty="0" smtClean="0"/>
              <a:t>Phone</a:t>
            </a:r>
            <a:r>
              <a:rPr lang="en-US" dirty="0"/>
              <a:t>: 044 – 26361224</a:t>
            </a:r>
            <a:r>
              <a:rPr lang="en-US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2.</a:t>
            </a:r>
            <a:r>
              <a:rPr lang="en-IN" b="1" dirty="0"/>
              <a:t> German at Goethe-</a:t>
            </a:r>
            <a:r>
              <a:rPr lang="en-IN" b="1" dirty="0" err="1"/>
              <a:t>Institut</a:t>
            </a:r>
            <a:r>
              <a:rPr lang="en-IN" b="1" dirty="0"/>
              <a:t> (Max Mueller </a:t>
            </a:r>
            <a:r>
              <a:rPr lang="en-IN" b="1" dirty="0" err="1"/>
              <a:t>Bhavan</a:t>
            </a:r>
            <a:r>
              <a:rPr lang="en-IN" b="1" dirty="0" smtClean="0"/>
              <a:t>)- </a:t>
            </a:r>
            <a:r>
              <a:rPr lang="en-US" dirty="0"/>
              <a:t>No.4 (Old No.14), 5th Street, Rutland Gate, Chennai</a:t>
            </a:r>
            <a:r>
              <a:rPr lang="en-US" dirty="0" smtClean="0"/>
              <a:t>. 044 </a:t>
            </a:r>
            <a:r>
              <a:rPr lang="en-US" dirty="0"/>
              <a:t>– 2833 1314</a:t>
            </a:r>
            <a:r>
              <a:rPr lang="en-US" dirty="0" smtClean="0"/>
              <a:t>. </a:t>
            </a:r>
            <a:r>
              <a:rPr lang="en-US" u="sng" dirty="0" smtClean="0"/>
              <a:t>Emai</a:t>
            </a:r>
            <a:r>
              <a:rPr lang="en-US" dirty="0" smtClean="0"/>
              <a:t>l: info@chennai.goethe.org</a:t>
            </a:r>
            <a:endParaRPr lang="en-IN" b="1" dirty="0"/>
          </a:p>
          <a:p>
            <a:r>
              <a:rPr lang="en-IN" b="1" dirty="0" smtClean="0"/>
              <a:t>3</a:t>
            </a:r>
            <a:r>
              <a:rPr lang="en-IN" b="1" dirty="0"/>
              <a:t>. </a:t>
            </a:r>
            <a:r>
              <a:rPr lang="en-IN" b="1" dirty="0" err="1"/>
              <a:t>Communiqua</a:t>
            </a:r>
            <a:r>
              <a:rPr lang="en-IN" b="1" dirty="0"/>
              <a:t> Foreign Language </a:t>
            </a:r>
            <a:r>
              <a:rPr lang="en-IN" b="1" dirty="0" smtClean="0"/>
              <a:t>Institute- </a:t>
            </a:r>
            <a:r>
              <a:rPr lang="en-US" dirty="0"/>
              <a:t>Apart from French, </a:t>
            </a:r>
            <a:r>
              <a:rPr lang="en-US" dirty="0" err="1"/>
              <a:t>Communiqua</a:t>
            </a:r>
            <a:r>
              <a:rPr lang="en-US" dirty="0"/>
              <a:t> offers courses in Spanish, German, </a:t>
            </a:r>
            <a:r>
              <a:rPr lang="en-US" u="sng" dirty="0">
                <a:hlinkClick r:id="rId3"/>
              </a:rPr>
              <a:t>Chinese, Japanese, and Korean</a:t>
            </a:r>
            <a:r>
              <a:rPr lang="en-US" dirty="0" smtClean="0"/>
              <a:t>. </a:t>
            </a:r>
          </a:p>
          <a:p>
            <a:r>
              <a:rPr lang="en-IN" dirty="0" smtClean="0"/>
              <a:t>66-A</a:t>
            </a:r>
            <a:r>
              <a:rPr lang="en-IN" dirty="0"/>
              <a:t>, </a:t>
            </a:r>
            <a:r>
              <a:rPr lang="en-IN" dirty="0" err="1"/>
              <a:t>Purasaiwalkam</a:t>
            </a:r>
            <a:r>
              <a:rPr lang="en-IN" dirty="0"/>
              <a:t> High Road, </a:t>
            </a:r>
            <a:r>
              <a:rPr lang="en-IN" dirty="0" err="1"/>
              <a:t>Purasaiwalkam</a:t>
            </a:r>
            <a:r>
              <a:rPr lang="en-IN" dirty="0"/>
              <a:t>, Chennai.</a:t>
            </a:r>
            <a:br>
              <a:rPr lang="en-IN" dirty="0"/>
            </a:br>
            <a:r>
              <a:rPr lang="en-IN" u="sng" dirty="0"/>
              <a:t>Phone</a:t>
            </a:r>
            <a:r>
              <a:rPr lang="en-IN" dirty="0"/>
              <a:t>: 044 – 26416799</a:t>
            </a:r>
            <a:r>
              <a:rPr lang="en-IN" dirty="0" smtClean="0"/>
              <a:t>. </a:t>
            </a:r>
            <a:r>
              <a:rPr lang="en-IN" u="sng" dirty="0" smtClean="0"/>
              <a:t>Email</a:t>
            </a:r>
            <a:r>
              <a:rPr lang="en-IN" dirty="0"/>
              <a:t>: communiqua@gmail.com</a:t>
            </a:r>
            <a:endParaRPr lang="en-IN" b="1" dirty="0"/>
          </a:p>
          <a:p>
            <a:endParaRPr lang="en-IN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97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669B-9CCB-4B59-9049-989373B2A218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2052" name="Picture 4" descr="Good Luck Messages, Good Luck Wishes, Best of Luck Messages, Success Wish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4"/>
          <a:stretch/>
        </p:blipFill>
        <p:spPr bwMode="auto">
          <a:xfrm>
            <a:off x="2306216" y="0"/>
            <a:ext cx="6653057" cy="53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Further Studies</a:t>
            </a:r>
            <a:endParaRPr lang="en-IN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65737" y="1662498"/>
            <a:ext cx="3626263" cy="24131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52A0-439E-48D4-97E2-64773B46BB0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" y="2457450"/>
            <a:ext cx="10618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If you want to earn immediately after </a:t>
            </a:r>
          </a:p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your graduation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If you want to earn hefty salaries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New or lesser known courses / job opportunities</a:t>
            </a:r>
            <a:endParaRPr lang="en-IN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77315"/>
            <a:ext cx="8610600" cy="1293028"/>
          </a:xfrm>
        </p:spPr>
        <p:txBody>
          <a:bodyPr/>
          <a:lstStyle/>
          <a:p>
            <a:r>
              <a:rPr lang="en-US" b="1" dirty="0"/>
              <a:t>Want to EARN immediately?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0160"/>
            <a:ext cx="10820400" cy="4938525"/>
          </a:xfrm>
        </p:spPr>
        <p:txBody>
          <a:bodyPr>
            <a:normAutofit/>
          </a:bodyPr>
          <a:lstStyle/>
          <a:p>
            <a:endParaRPr lang="en-US" sz="2000" b="1" dirty="0"/>
          </a:p>
          <a:p>
            <a:r>
              <a:rPr lang="en-US" sz="2000" b="1" dirty="0" smtClean="0"/>
              <a:t>IRDAI – IC 38 </a:t>
            </a:r>
          </a:p>
          <a:p>
            <a:r>
              <a:rPr lang="en-US" sz="2000" b="1" dirty="0" smtClean="0"/>
              <a:t>MSME courses</a:t>
            </a:r>
            <a:endParaRPr lang="en-US" sz="2000" b="1" dirty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52A0-439E-48D4-97E2-64773B46BB0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677" y="1280160"/>
            <a:ext cx="7686403" cy="55784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20" y="5336066"/>
            <a:ext cx="4261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202124"/>
                </a:solidFill>
                <a:latin typeface="arial" panose="020B0604020202020204" pitchFamily="34" charset="0"/>
              </a:rPr>
              <a:t>65, 1, Grand Southern Trunk Rd, opposite Road To </a:t>
            </a:r>
            <a:r>
              <a:rPr lang="en-IN" dirty="0" err="1">
                <a:solidFill>
                  <a:srgbClr val="202124"/>
                </a:solidFill>
                <a:latin typeface="arial" panose="020B0604020202020204" pitchFamily="34" charset="0"/>
              </a:rPr>
              <a:t>balaji</a:t>
            </a:r>
            <a:r>
              <a:rPr lang="en-IN" dirty="0">
                <a:solidFill>
                  <a:srgbClr val="202124"/>
                </a:solidFill>
                <a:latin typeface="arial" panose="020B0604020202020204" pitchFamily="34" charset="0"/>
              </a:rPr>
              <a:t> hospital, </a:t>
            </a:r>
            <a:r>
              <a:rPr lang="en-IN" dirty="0" err="1">
                <a:solidFill>
                  <a:srgbClr val="202124"/>
                </a:solidFill>
                <a:latin typeface="arial" panose="020B0604020202020204" pitchFamily="34" charset="0"/>
              </a:rPr>
              <a:t>Guindy</a:t>
            </a:r>
            <a:r>
              <a:rPr lang="en-IN" dirty="0">
                <a:solidFill>
                  <a:srgbClr val="202124"/>
                </a:solidFill>
                <a:latin typeface="arial" panose="020B0604020202020204" pitchFamily="34" charset="0"/>
              </a:rPr>
              <a:t> Industrial Estate, </a:t>
            </a:r>
            <a:r>
              <a:rPr lang="en-IN" dirty="0" err="1">
                <a:solidFill>
                  <a:srgbClr val="202124"/>
                </a:solidFill>
                <a:latin typeface="arial" panose="020B0604020202020204" pitchFamily="34" charset="0"/>
              </a:rPr>
              <a:t>Poomagal</a:t>
            </a:r>
            <a:r>
              <a:rPr lang="en-IN" dirty="0">
                <a:solidFill>
                  <a:srgbClr val="202124"/>
                </a:solidFill>
                <a:latin typeface="arial" panose="020B0604020202020204" pitchFamily="34" charset="0"/>
              </a:rPr>
              <a:t> Nagar, </a:t>
            </a:r>
            <a:r>
              <a:rPr lang="en-IN" dirty="0" err="1">
                <a:solidFill>
                  <a:srgbClr val="202124"/>
                </a:solidFill>
                <a:latin typeface="arial" panose="020B0604020202020204" pitchFamily="34" charset="0"/>
              </a:rPr>
              <a:t>Guindy</a:t>
            </a:r>
            <a:r>
              <a:rPr lang="en-IN" dirty="0">
                <a:solidFill>
                  <a:srgbClr val="202124"/>
                </a:solidFill>
                <a:latin typeface="arial" panose="020B0604020202020204" pitchFamily="34" charset="0"/>
              </a:rPr>
              <a:t>, Chennai, Tamil Nadu 600032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64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NISM – V A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) NISM Mutual Fund Distributors Certification </a:t>
            </a:r>
            <a:r>
              <a:rPr lang="en-US" dirty="0"/>
              <a:t>is a mandatory requirement for all people engaged in sales &amp; distribution of Mutual funds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Bank Employees &amp; Financial Advisors who sell mutual funds have to pass this NISM Mutual Fund Distributors Exam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Insurance Advisors who want to become MF Distributors should pass NISM VA Mutual Fund Exam.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52A0-439E-48D4-97E2-64773B46BB0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77315"/>
            <a:ext cx="8610600" cy="1293028"/>
          </a:xfrm>
        </p:spPr>
        <p:txBody>
          <a:bodyPr/>
          <a:lstStyle/>
          <a:p>
            <a:pPr algn="ctr"/>
            <a:r>
              <a:rPr lang="en-US" b="1" dirty="0" smtClean="0"/>
              <a:t>LI GI HI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0160"/>
            <a:ext cx="10820400" cy="4938525"/>
          </a:xfrm>
        </p:spPr>
        <p:txBody>
          <a:bodyPr>
            <a:normAutofit lnSpcReduction="10000"/>
          </a:bodyPr>
          <a:lstStyle/>
          <a:p>
            <a:endParaRPr lang="en-US" sz="2000" b="1" dirty="0"/>
          </a:p>
          <a:p>
            <a:r>
              <a:rPr lang="en-US" sz="2000" b="1" dirty="0" smtClean="0"/>
              <a:t>General insurance Council offers </a:t>
            </a:r>
            <a:r>
              <a:rPr lang="en-US" b="1" dirty="0" smtClean="0"/>
              <a:t>Diploma </a:t>
            </a:r>
            <a:r>
              <a:rPr lang="en-US" b="1" dirty="0"/>
              <a:t>&amp; Advanced Diploma in Life Insurance Underwriting</a:t>
            </a:r>
            <a:r>
              <a:rPr lang="en-US" dirty="0"/>
              <a:t> </a:t>
            </a:r>
            <a:r>
              <a:rPr lang="en-US" dirty="0" smtClean="0"/>
              <a:t>jointly </a:t>
            </a:r>
            <a:r>
              <a:rPr lang="en-US" dirty="0"/>
              <a:t>with Association of Insurance Underwriters (AIU</a:t>
            </a:r>
            <a:r>
              <a:rPr lang="en-US" dirty="0" smtClean="0"/>
              <a:t>)- 30 M policies issued</a:t>
            </a:r>
          </a:p>
          <a:p>
            <a:r>
              <a:rPr lang="en-US" b="1" dirty="0" smtClean="0"/>
              <a:t>Certificate </a:t>
            </a:r>
            <a:r>
              <a:rPr lang="en-US" b="1" dirty="0"/>
              <a:t>Course on Compliance, Governance and Risk Management in </a:t>
            </a:r>
            <a:r>
              <a:rPr lang="en-US" b="1" dirty="0" smtClean="0"/>
              <a:t>Insurance – 3 days class, online exam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III </a:t>
            </a:r>
            <a:r>
              <a:rPr lang="en-US" dirty="0" smtClean="0"/>
              <a:t>offers</a:t>
            </a:r>
            <a:r>
              <a:rPr lang="en-US" b="1" dirty="0" smtClean="0"/>
              <a:t> </a:t>
            </a:r>
            <a:r>
              <a:rPr lang="en-IN" b="1" dirty="0"/>
              <a:t>Certified Insurance Anti-Fraud Professional (CIAFP</a:t>
            </a:r>
            <a:r>
              <a:rPr lang="en-IN" b="1" dirty="0" smtClean="0"/>
              <a:t>)</a:t>
            </a:r>
            <a:r>
              <a:rPr lang="en-IN" dirty="0" smtClean="0"/>
              <a:t> </a:t>
            </a:r>
            <a:r>
              <a:rPr lang="en-US" dirty="0"/>
              <a:t>Jointly with North American Training Group (NATG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Professional:</a:t>
            </a:r>
          </a:p>
          <a:p>
            <a:r>
              <a:rPr lang="en-US" dirty="0" smtClean="0"/>
              <a:t>Licentiate of Insurance Institute of India</a:t>
            </a:r>
          </a:p>
          <a:p>
            <a:r>
              <a:rPr lang="en-US" dirty="0" smtClean="0"/>
              <a:t>Associate Member of Insurance Institute of India</a:t>
            </a:r>
          </a:p>
          <a:p>
            <a:r>
              <a:rPr lang="en-US" dirty="0" smtClean="0"/>
              <a:t>Fellow Member of Insurance institute of India</a:t>
            </a:r>
          </a:p>
          <a:p>
            <a:endParaRPr lang="en-US" sz="2000" b="1" dirty="0" smtClean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52A0-439E-48D4-97E2-64773B46BB0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Ins </a:t>
            </a:r>
            <a:r>
              <a:rPr lang="en-US" b="1" dirty="0" err="1" smtClean="0"/>
              <a:t>Inst</a:t>
            </a:r>
            <a:r>
              <a:rPr lang="en-US" b="1" dirty="0" smtClean="0"/>
              <a:t> </a:t>
            </a:r>
            <a:r>
              <a:rPr lang="en-US" b="1" dirty="0" err="1" smtClean="0"/>
              <a:t>Inida</a:t>
            </a:r>
            <a:r>
              <a:rPr lang="en-US" b="1" dirty="0" smtClean="0"/>
              <a:t> Courses</a:t>
            </a:r>
            <a:endParaRPr lang="en-IN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5284-E48F-413E-BD64-1F773C08A78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7646" y="1642464"/>
            <a:ext cx="105199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Specialized Diploma on Marine Insurance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Specialized Diploma on Fire Insurance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Specialized Diploma on Health Insurance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Certificate </a:t>
            </a:r>
            <a:r>
              <a:rPr lang="en-US" sz="2400" dirty="0" smtClean="0"/>
              <a:t>Program </a:t>
            </a:r>
            <a:r>
              <a:rPr lang="en-US" sz="2400" dirty="0"/>
              <a:t>in Advanced Insurance Marketing (CPAIM)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5. Certificate Course in Foundations of Casualty Actuarial Science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6. Specialized Diploma in Casualty Actuarial Science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7. Diploma in Life Insurance Underwriting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8. Advance Diploma in Life Insurance Underwriting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9. Compliance, Governance and Risk Management in Insurance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880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623" y="186186"/>
            <a:ext cx="8610600" cy="1293028"/>
          </a:xfrm>
        </p:spPr>
        <p:txBody>
          <a:bodyPr/>
          <a:lstStyle/>
          <a:p>
            <a:pPr algn="ctr"/>
            <a:r>
              <a:rPr lang="en-US" b="1" dirty="0" smtClean="0"/>
              <a:t>NISM- 1 stop for career in securities Market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5954"/>
            <a:ext cx="10820400" cy="484273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Post Graduate Certificate in Securities Markets (PGCSM) – partnered with ICICI Bank – 9 months CRT 3 months Internship at ICICI Bank. </a:t>
            </a:r>
            <a:r>
              <a:rPr lang="en-US" b="1" dirty="0">
                <a:solidFill>
                  <a:srgbClr val="FF0000"/>
                </a:solidFill>
              </a:rPr>
              <a:t>Fee ₹4 lacs-Loan from ICICI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Placement </a:t>
            </a:r>
            <a:r>
              <a:rPr lang="en-US" b="1" dirty="0">
                <a:solidFill>
                  <a:srgbClr val="FF0000"/>
                </a:solidFill>
              </a:rPr>
              <a:t>with ICICI group with salary range of ₹12 L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Post </a:t>
            </a:r>
            <a:r>
              <a:rPr lang="en-US" b="1" dirty="0"/>
              <a:t>Graduate Program (Portfolio Management / Investment Advisory / Research Analysis</a:t>
            </a:r>
            <a:r>
              <a:rPr lang="en-US" b="1" dirty="0" smtClean="0"/>
              <a:t>) – 15 months Week ends – Mumbai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LL. M – Investment &amp; Securities Law – 1 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PGDM- Securities Market – 2 years – AICTE approved -</a:t>
            </a:r>
            <a:r>
              <a:rPr lang="en-IN" dirty="0"/>
              <a:t>CAT, XAT, CMAT, ATMA, MAT, GMAT or MH-CET (Management</a:t>
            </a:r>
            <a:r>
              <a:rPr lang="en-IN" dirty="0" smtClean="0"/>
              <a:t>).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756 L, 9th Floor, Overseas Towers, Mount Road, Opp. TVS Honda Showroom, Anna </a:t>
            </a:r>
            <a:r>
              <a:rPr lang="en-US" dirty="0" err="1"/>
              <a:t>Salai</a:t>
            </a:r>
            <a:r>
              <a:rPr lang="en-US" dirty="0"/>
              <a:t>, Chennai, Tamil Nadu </a:t>
            </a:r>
            <a:r>
              <a:rPr lang="en-US" dirty="0" smtClean="0"/>
              <a:t>600002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NSE / NCFM (Capital </a:t>
            </a:r>
            <a:r>
              <a:rPr lang="en-US" sz="2400" b="1" dirty="0" err="1"/>
              <a:t>Marketd,Derivatives,MF</a:t>
            </a:r>
            <a:r>
              <a:rPr lang="en-US" sz="2400" b="1" dirty="0"/>
              <a:t> – www.nsdl.co.in </a:t>
            </a:r>
            <a:endParaRPr lang="en-IN" sz="2400" b="1" dirty="0"/>
          </a:p>
          <a:p>
            <a:endParaRPr lang="en-US" b="1" dirty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52A0-439E-48D4-97E2-64773B46BB0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(new) studies for hefty salaries</a:t>
            </a:r>
            <a:endParaRPr lang="en-IN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F5284-E48F-413E-BD64-1F773C08A78A}" type="datetime1">
              <a:rPr lang="en-US" smtClean="0"/>
              <a:t>4/17/2021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1257" y="2057401"/>
            <a:ext cx="116259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</a:rPr>
              <a:t>ACCA</a:t>
            </a:r>
            <a:r>
              <a:rPr lang="en-US" dirty="0">
                <a:solidFill>
                  <a:srgbClr val="4D5156"/>
                </a:solidFill>
                <a:latin typeface="arial" panose="020B0604020202020204" pitchFamily="34" charset="0"/>
              </a:rPr>
              <a:t> (the </a:t>
            </a:r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</a:rPr>
              <a:t>Association of Chartered Certified Accountants</a:t>
            </a:r>
            <a:r>
              <a:rPr lang="en-US" dirty="0">
                <a:solidFill>
                  <a:srgbClr val="4D5156"/>
                </a:solidFill>
                <a:latin typeface="arial" panose="020B0604020202020204" pitchFamily="34" charset="0"/>
              </a:rPr>
              <a:t>) is the global body for professional accountants</a:t>
            </a:r>
            <a:r>
              <a:rPr lang="en-US" dirty="0" smtClean="0">
                <a:solidFill>
                  <a:srgbClr val="4D5156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An</a:t>
            </a:r>
            <a:r>
              <a:rPr lang="en-US" dirty="0"/>
              <a:t> </a:t>
            </a:r>
            <a:r>
              <a:rPr lang="en-US" b="1" dirty="0"/>
              <a:t>A</a:t>
            </a:r>
            <a:r>
              <a:rPr lang="en-US" b="1" dirty="0" smtClean="0"/>
              <a:t>ctuary</a:t>
            </a:r>
            <a:r>
              <a:rPr lang="en-US" dirty="0"/>
              <a:t> is a business professional who analyzes the financial consequences of risk. 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Actuaries</a:t>
            </a:r>
            <a:r>
              <a:rPr lang="en-US" dirty="0"/>
              <a:t> use mathematics, statistics, and financial theory to study uncertain future events, especially those of concern to insurance and pension programs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4D5156"/>
                </a:solidFill>
                <a:latin typeface="arial" panose="020B0604020202020204" pitchFamily="34" charset="0"/>
              </a:rPr>
              <a:t>IIFT -IB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4D515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567</TotalTime>
  <Words>701</Words>
  <Application>Microsoft Office PowerPoint</Application>
  <PresentationFormat>Widescreen</PresentationFormat>
  <Paragraphs>190</Paragraphs>
  <Slides>21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Algerian</vt:lpstr>
      <vt:lpstr>Arial</vt:lpstr>
      <vt:lpstr>Arial</vt:lpstr>
      <vt:lpstr>Arial Rounded MT Bold</vt:lpstr>
      <vt:lpstr>Bernard MT Condensed</vt:lpstr>
      <vt:lpstr>Calibri</vt:lpstr>
      <vt:lpstr>Century Gothic</vt:lpstr>
      <vt:lpstr>Verdana</vt:lpstr>
      <vt:lpstr>Wingdings</vt:lpstr>
      <vt:lpstr>Vapor Trail</vt:lpstr>
      <vt:lpstr>Ethiraj College</vt:lpstr>
      <vt:lpstr>Who Am I?</vt:lpstr>
      <vt:lpstr>Further Studies</vt:lpstr>
      <vt:lpstr>Want to EARN immediately?</vt:lpstr>
      <vt:lpstr>NISM – V A</vt:lpstr>
      <vt:lpstr>LI GI HI</vt:lpstr>
      <vt:lpstr>Ins Inst Inida Courses</vt:lpstr>
      <vt:lpstr>NISM- 1 stop for career in securities Market</vt:lpstr>
      <vt:lpstr>(new) studies for hefty salaries</vt:lpstr>
      <vt:lpstr>PowerPoint Presentation</vt:lpstr>
      <vt:lpstr>PowerPoint Presentation</vt:lpstr>
      <vt:lpstr>PowerPoint Presentation</vt:lpstr>
      <vt:lpstr>Actuary</vt:lpstr>
      <vt:lpstr>Actuary</vt:lpstr>
      <vt:lpstr>Actuary</vt:lpstr>
      <vt:lpstr>Indian institute of Foreign Trade – Delhi / Kolkata</vt:lpstr>
      <vt:lpstr>SSC</vt:lpstr>
      <vt:lpstr>UPSC, TNPSC</vt:lpstr>
      <vt:lpstr>Foreign language</vt:lpstr>
      <vt:lpstr>Foreign Language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Ethiraj College</dc:title>
  <dc:creator>Khaleel</dc:creator>
  <cp:lastModifiedBy>Khaleel</cp:lastModifiedBy>
  <cp:revision>48</cp:revision>
  <dcterms:created xsi:type="dcterms:W3CDTF">2021-04-06T14:04:50Z</dcterms:created>
  <dcterms:modified xsi:type="dcterms:W3CDTF">2021-04-17T09:21:34Z</dcterms:modified>
</cp:coreProperties>
</file>